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9" r:id="rId3"/>
    <p:sldId id="270" r:id="rId4"/>
    <p:sldId id="271" r:id="rId5"/>
    <p:sldId id="273" r:id="rId6"/>
    <p:sldId id="272" r:id="rId7"/>
    <p:sldId id="274" r:id="rId8"/>
    <p:sldId id="275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419FBF-7DDA-4BB0-AF16-77F575CCB2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25B72A-AE4E-401C-A065-6CE8E1FAC8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90E6AA3-48A5-41E8-A3B8-ABBE0B14F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2FC8-ADA5-45E6-981A-FD9066135CD5}" type="datetimeFigureOut">
              <a:rPr lang="pt-BR" smtClean="0"/>
              <a:t>24/06/2022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4A58541-AC8A-469F-84A2-3E5883FC8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BE755E1-9300-4806-B468-A2474EC8C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262B1-BF38-4F9B-AE82-4CD8B72D55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9844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FBC135-73C1-456F-9A00-9C1741577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BB802AD-01ED-442B-8A35-2253D7B7C3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66FD39C-8AEB-4CF1-8DCD-0439C3C4F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2FC8-ADA5-45E6-981A-FD9066135CD5}" type="datetimeFigureOut">
              <a:rPr lang="pt-BR" smtClean="0"/>
              <a:t>24/06/2022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90264BF-01B6-4460-A5C4-FDFA4C967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93E6498-2150-4409-A62D-47C9B8ABF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262B1-BF38-4F9B-AE82-4CD8B72D55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5619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5E18062-84C7-449D-ABD4-4BD28360AE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09C400E-8EDA-4282-8679-6A268B6EF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3EC07B7-D6F4-4BF8-B39B-D617CBE11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2FC8-ADA5-45E6-981A-FD9066135CD5}" type="datetimeFigureOut">
              <a:rPr lang="pt-BR" smtClean="0"/>
              <a:t>24/06/2022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48A8D19-C1C2-485E-8464-2DA2DE6A6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A494027-F1B5-4537-8C53-142BFD841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262B1-BF38-4F9B-AE82-4CD8B72D55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8329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A46A91-133F-4FDB-98CC-A70203914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D24833-9A8D-4D62-A6CC-2D43584152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DC614DF-367F-45B9-AE25-42025ED4D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2FC8-ADA5-45E6-981A-FD9066135CD5}" type="datetimeFigureOut">
              <a:rPr lang="pt-BR" smtClean="0"/>
              <a:t>24/06/2022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FAA38F9-C00C-40B9-9912-24614B839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008F1D5-1F17-4D68-8475-95D752922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262B1-BF38-4F9B-AE82-4CD8B72D55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5622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C1FCD4-B762-49B8-9791-2966AD5EC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DE09475-8064-4F08-A066-4402841D93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C05676-124A-4E54-BDCB-22DAD9311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2FC8-ADA5-45E6-981A-FD9066135CD5}" type="datetimeFigureOut">
              <a:rPr lang="pt-BR" smtClean="0"/>
              <a:t>24/06/2022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BC8E55E-017D-4458-AFED-A888580B1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B9BB55A-8362-4B67-9C18-1D1922997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262B1-BF38-4F9B-AE82-4CD8B72D55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5396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54CD42-D2F0-4BF6-9208-C55E7D650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81F2B3A-129C-49BA-932F-A85B2001CA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7813004-C5FF-4D8E-930E-FD8A9C3C51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E0D7EBA-444B-4E55-AD73-CEF4A67DF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2FC8-ADA5-45E6-981A-FD9066135CD5}" type="datetimeFigureOut">
              <a:rPr lang="pt-BR" smtClean="0"/>
              <a:t>24/06/2022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7986E7F-1CEB-40D7-BD6E-D59512062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12A6ADD-2426-4393-AE59-A961753AB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262B1-BF38-4F9B-AE82-4CD8B72D55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9765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9237C-1D69-4116-97D5-CFE9EB3A9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D71674D-3B01-4279-AA06-CA18C6C87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416B09A-4230-4DCA-97DA-0734735CF9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8435835-2988-441C-A662-196D94337B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6137D98-FED2-4BBE-8CD8-0936A05BE7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620F79A-0638-4383-AA2E-F4E206B19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2FC8-ADA5-45E6-981A-FD9066135CD5}" type="datetimeFigureOut">
              <a:rPr lang="pt-BR" smtClean="0"/>
              <a:t>24/06/2022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27F8078-774C-4BF6-9D20-FC0469C63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BFC7544-74B5-43A0-8EA3-51911A821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262B1-BF38-4F9B-AE82-4CD8B72D55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7995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20E73B-8C11-4730-8660-19D69FC5A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698B9E3-FDF5-416E-AD29-36AD75CCF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2FC8-ADA5-45E6-981A-FD9066135CD5}" type="datetimeFigureOut">
              <a:rPr lang="pt-BR" smtClean="0"/>
              <a:t>24/06/2022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BCDEFC6-417E-4EA8-A5D9-FE7403A3F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D89F280-4166-4A33-848F-552B26DF4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262B1-BF38-4F9B-AE82-4CD8B72D55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3146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D2E6016-624A-4D1F-A48A-E498AC5FE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2FC8-ADA5-45E6-981A-FD9066135CD5}" type="datetimeFigureOut">
              <a:rPr lang="pt-BR" smtClean="0"/>
              <a:t>24/06/2022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7583F3F-F986-4FF6-B58F-3A0517F5F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089A44C-8615-43F5-AFEC-D13A106F3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262B1-BF38-4F9B-AE82-4CD8B72D55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7705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4430D7-FCE2-496F-8908-F63F0F0B3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BFC3141-AC7C-49BD-BC4F-63A829676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9073B4E-B472-4FF8-B123-07E5C6953E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8C4C42F-EDD8-4B4B-B644-76948F26A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2FC8-ADA5-45E6-981A-FD9066135CD5}" type="datetimeFigureOut">
              <a:rPr lang="pt-BR" smtClean="0"/>
              <a:t>24/06/2022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6969C4E-343F-4570-81E3-9876A3FA5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DAB3FD4-3D1B-41E0-940C-9F8CBA027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262B1-BF38-4F9B-AE82-4CD8B72D55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9995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D3DA84-BB08-45A6-BD15-9C5D61D81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BCC6FA6-3812-4005-A3CD-3809B69D27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54E1963-C87E-4A7B-8788-4CBDA4BA02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E0C4D09-B649-475E-999C-57305901C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2FC8-ADA5-45E6-981A-FD9066135CD5}" type="datetimeFigureOut">
              <a:rPr lang="pt-BR" smtClean="0"/>
              <a:t>24/06/2022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C6909B7-71A7-47D2-AA47-06409D8B6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026B54D-1C4F-4384-A0CC-52E525CFC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262B1-BF38-4F9B-AE82-4CD8B72D55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8676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0824533D-580A-4907-B83D-CD50A7C24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C44EC57-8ABD-4B71-9118-10E6724A77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557242D-A527-4005-8313-40BB9901C3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B2FC8-ADA5-45E6-981A-FD9066135CD5}" type="datetimeFigureOut">
              <a:rPr lang="pt-BR" smtClean="0"/>
              <a:t>24/06/2022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076EAF6-4DAD-4AF8-9D1E-9797B6DB84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0A7A369-EF3B-4B2F-B89F-EA91929DEA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262B1-BF38-4F9B-AE82-4CD8B72D55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6091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253EC6-3C1D-41DF-BFF2-6766172DE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pt-BR" dirty="0"/>
            </a:br>
            <a:endParaRPr lang="pt-BR" dirty="0"/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C7458265-FD6D-4DD2-B289-0D122DFFB4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00" t="35313" r="10357" b="37161"/>
          <a:stretch/>
        </p:blipFill>
        <p:spPr>
          <a:xfrm>
            <a:off x="0" y="-326653"/>
            <a:ext cx="12177266" cy="1758838"/>
          </a:xfrm>
          <a:prstGeom prst="rect">
            <a:avLst/>
          </a:prstGeom>
        </p:spPr>
      </p:pic>
      <p:sp>
        <p:nvSpPr>
          <p:cNvPr id="13" name="CaixaDeTexto 12">
            <a:extLst>
              <a:ext uri="{FF2B5EF4-FFF2-40B4-BE49-F238E27FC236}">
                <a16:creationId xmlns:a16="http://schemas.microsoft.com/office/drawing/2014/main" id="{700A3A09-1295-45B8-9BC3-F99F7B0B6294}"/>
              </a:ext>
            </a:extLst>
          </p:cNvPr>
          <p:cNvSpPr txBox="1"/>
          <p:nvPr/>
        </p:nvSpPr>
        <p:spPr>
          <a:xfrm>
            <a:off x="1167686" y="1432185"/>
            <a:ext cx="101861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 – CBTP – 15/06/2022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1E475DD8-C1A2-40F1-8A72-0945C6561EEB}"/>
              </a:ext>
            </a:extLst>
          </p:cNvPr>
          <p:cNvSpPr txBox="1"/>
          <p:nvPr/>
        </p:nvSpPr>
        <p:spPr>
          <a:xfrm>
            <a:off x="508714" y="1964353"/>
            <a:ext cx="10515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AutoNum type="arabicPeriod"/>
            </a:pPr>
            <a:r>
              <a:rPr lang="pt-BR" sz="2800" b="1" dirty="0"/>
              <a:t>Reestruturar as Classes (Armas curtas):</a:t>
            </a:r>
          </a:p>
          <a:p>
            <a:pPr lvl="0"/>
            <a:endParaRPr lang="pt-BR" sz="2200" dirty="0"/>
          </a:p>
          <a:p>
            <a:pPr marL="800100" lvl="1" indent="-342900">
              <a:spcAft>
                <a:spcPts val="600"/>
              </a:spcAft>
              <a:buFont typeface="+mj-lt"/>
              <a:buAutoNum type="alphaLcParenR"/>
            </a:pPr>
            <a:r>
              <a:rPr lang="pt-BR" sz="2200" dirty="0"/>
              <a:t>Classes serão recalculadas somente no final do ano após última Etapa. 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lphaLcParenR"/>
            </a:pPr>
            <a:r>
              <a:rPr lang="pt-BR" sz="2200" dirty="0"/>
              <a:t>O competidor iniciou um ano em uma Classe, finalizará a temporada desse ano nessa Classe;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lphaLcParenR"/>
            </a:pPr>
            <a:r>
              <a:rPr lang="pt-BR" sz="2200" dirty="0" err="1"/>
              <a:t>Downgrade</a:t>
            </a:r>
            <a:r>
              <a:rPr lang="pt-BR" sz="2200" dirty="0"/>
              <a:t> – Ocorrerá quando o atleta através dos seus resultados dos últimos 5 anos obter índice inferior ao atual. Obtido o </a:t>
            </a:r>
            <a:r>
              <a:rPr lang="pt-BR" sz="2200" dirty="0" err="1"/>
              <a:t>Downgrade</a:t>
            </a:r>
            <a:r>
              <a:rPr lang="pt-BR" sz="2200" dirty="0"/>
              <a:t> apenas poderá novamente após duas temporadas. Upgrade sempre.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lphaLcParenR"/>
            </a:pPr>
            <a:r>
              <a:rPr lang="pt-BR" sz="2200" dirty="0"/>
              <a:t>Competidores que já possuam Classe em uma divisão, ao trocarem de divisão, serão automaticamente alocados na mesma classe da divisão anterior. Após 3 provas, ele será mantido ou reclassificado; </a:t>
            </a:r>
            <a:r>
              <a:rPr lang="pt-BR" sz="2200"/>
              <a:t>(observando item b)</a:t>
            </a:r>
            <a:endParaRPr lang="pt-BR" sz="2200" dirty="0"/>
          </a:p>
          <a:p>
            <a:pPr marL="800100" lvl="1" indent="-342900">
              <a:spcAft>
                <a:spcPts val="600"/>
              </a:spcAft>
              <a:buFont typeface="+mj-lt"/>
              <a:buAutoNum type="alphaLcParenR"/>
            </a:pPr>
            <a:r>
              <a:rPr lang="pt-BR" sz="2200" dirty="0"/>
              <a:t>Classe U será destinada somente a competidores que nunca tiveram classificação anterior na disciplina. E a mudança ocorrerá apenas no final de temporada.</a:t>
            </a:r>
          </a:p>
        </p:txBody>
      </p:sp>
    </p:spTree>
    <p:extLst>
      <p:ext uri="{BB962C8B-B14F-4D97-AF65-F5344CB8AC3E}">
        <p14:creationId xmlns:p14="http://schemas.microsoft.com/office/powerpoint/2010/main" val="3010100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253EC6-3C1D-41DF-BFF2-6766172DE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pt-BR" dirty="0"/>
            </a:br>
            <a:endParaRPr lang="pt-BR" dirty="0"/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C7458265-FD6D-4DD2-B289-0D122DFFB4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00" t="35313" r="10357" b="37161"/>
          <a:stretch/>
        </p:blipFill>
        <p:spPr>
          <a:xfrm>
            <a:off x="0" y="-326653"/>
            <a:ext cx="12177266" cy="1758838"/>
          </a:xfrm>
          <a:prstGeom prst="rect">
            <a:avLst/>
          </a:prstGeom>
        </p:spPr>
      </p:pic>
      <p:sp>
        <p:nvSpPr>
          <p:cNvPr id="13" name="CaixaDeTexto 12">
            <a:extLst>
              <a:ext uri="{FF2B5EF4-FFF2-40B4-BE49-F238E27FC236}">
                <a16:creationId xmlns:a16="http://schemas.microsoft.com/office/drawing/2014/main" id="{700A3A09-1295-45B8-9BC3-F99F7B0B6294}"/>
              </a:ext>
            </a:extLst>
          </p:cNvPr>
          <p:cNvSpPr txBox="1"/>
          <p:nvPr/>
        </p:nvSpPr>
        <p:spPr>
          <a:xfrm>
            <a:off x="1167686" y="1432185"/>
            <a:ext cx="101861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 – CBTP – 15/06/2022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1E475DD8-C1A2-40F1-8A72-0945C6561EEB}"/>
              </a:ext>
            </a:extLst>
          </p:cNvPr>
          <p:cNvSpPr txBox="1"/>
          <p:nvPr/>
        </p:nvSpPr>
        <p:spPr>
          <a:xfrm>
            <a:off x="890789" y="2382466"/>
            <a:ext cx="1046301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2800" b="1" dirty="0"/>
              <a:t>2. Final do Brasileiro On-Line:</a:t>
            </a:r>
          </a:p>
          <a:p>
            <a:pPr lvl="0"/>
            <a:endParaRPr lang="pt-BR" sz="2800" dirty="0"/>
          </a:p>
          <a:p>
            <a:pPr marL="342900" lvl="0" indent="-342900">
              <a:spcAft>
                <a:spcPts val="600"/>
              </a:spcAft>
              <a:buFont typeface="+mj-lt"/>
              <a:buAutoNum type="alphaLcParenR"/>
            </a:pPr>
            <a:r>
              <a:rPr lang="pt-BR" sz="2200" dirty="0"/>
              <a:t>A final do Brasileiro On-line passa a ser presencial em um único clube do Estado de fácil acesso para todos;</a:t>
            </a:r>
          </a:p>
          <a:p>
            <a:pPr marL="342900" lvl="0" indent="-342900">
              <a:spcAft>
                <a:spcPts val="600"/>
              </a:spcAft>
              <a:buFont typeface="+mj-lt"/>
              <a:buAutoNum type="alphaLcParenR"/>
            </a:pPr>
            <a:r>
              <a:rPr lang="pt-BR" sz="2200" dirty="0"/>
              <a:t>A final é obrigatória e necessária para o competidor ser declarado Campeão Brasileiro de qualquer modalidade do On-line;</a:t>
            </a:r>
          </a:p>
          <a:p>
            <a:pPr marL="342900" indent="-342900">
              <a:spcAft>
                <a:spcPts val="600"/>
              </a:spcAft>
              <a:buFont typeface="+mj-lt"/>
              <a:buAutoNum type="alphaLcParenR"/>
            </a:pPr>
            <a:r>
              <a:rPr lang="pt-BR" sz="2200" dirty="0"/>
              <a:t>Por suas características peculiares, a Silhueta Metálica poderá ter sede própria, contudo deverá ser realizada em um final de semana anterior ao final das demais disciplinas.</a:t>
            </a:r>
          </a:p>
        </p:txBody>
      </p:sp>
    </p:spTree>
    <p:extLst>
      <p:ext uri="{BB962C8B-B14F-4D97-AF65-F5344CB8AC3E}">
        <p14:creationId xmlns:p14="http://schemas.microsoft.com/office/powerpoint/2010/main" val="3049225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253EC6-3C1D-41DF-BFF2-6766172DE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pt-BR" dirty="0"/>
            </a:br>
            <a:endParaRPr lang="pt-BR" dirty="0"/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C7458265-FD6D-4DD2-B289-0D122DFFB4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00" t="35313" r="10357" b="37161"/>
          <a:stretch/>
        </p:blipFill>
        <p:spPr>
          <a:xfrm>
            <a:off x="0" y="-326653"/>
            <a:ext cx="12177266" cy="1758838"/>
          </a:xfrm>
          <a:prstGeom prst="rect">
            <a:avLst/>
          </a:prstGeom>
        </p:spPr>
      </p:pic>
      <p:sp>
        <p:nvSpPr>
          <p:cNvPr id="13" name="CaixaDeTexto 12">
            <a:extLst>
              <a:ext uri="{FF2B5EF4-FFF2-40B4-BE49-F238E27FC236}">
                <a16:creationId xmlns:a16="http://schemas.microsoft.com/office/drawing/2014/main" id="{700A3A09-1295-45B8-9BC3-F99F7B0B6294}"/>
              </a:ext>
            </a:extLst>
          </p:cNvPr>
          <p:cNvSpPr txBox="1"/>
          <p:nvPr/>
        </p:nvSpPr>
        <p:spPr>
          <a:xfrm>
            <a:off x="1167686" y="1251879"/>
            <a:ext cx="101861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 – CBTP – 15/06/2022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1E475DD8-C1A2-40F1-8A72-0945C6561EEB}"/>
              </a:ext>
            </a:extLst>
          </p:cNvPr>
          <p:cNvSpPr txBox="1"/>
          <p:nvPr/>
        </p:nvSpPr>
        <p:spPr>
          <a:xfrm>
            <a:off x="567813" y="1792339"/>
            <a:ext cx="10785987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2800" b="1" dirty="0"/>
              <a:t>3. Novo Formato Pistas CLC:</a:t>
            </a:r>
            <a:endParaRPr lang="pt-BR" sz="2800" dirty="0"/>
          </a:p>
          <a:p>
            <a:pPr marL="800100" lvl="1" indent="-342900">
              <a:spcAft>
                <a:spcPts val="600"/>
              </a:spcAft>
              <a:buFont typeface="+mj-lt"/>
              <a:buAutoNum type="alphaLcParenR"/>
            </a:pPr>
            <a:r>
              <a:rPr lang="pt-BR" dirty="0"/>
              <a:t>Renomear para:  </a:t>
            </a:r>
            <a:r>
              <a:rPr lang="pt-BR" b="1" i="1" dirty="0"/>
              <a:t>Campeonato On-Line de IPSC;</a:t>
            </a:r>
            <a:endParaRPr lang="pt-BR" dirty="0"/>
          </a:p>
          <a:p>
            <a:pPr marL="800100" lvl="1" indent="-342900">
              <a:spcAft>
                <a:spcPts val="600"/>
              </a:spcAft>
              <a:buFont typeface="+mj-lt"/>
              <a:buAutoNum type="alphaLcParenR"/>
            </a:pPr>
            <a:r>
              <a:rPr lang="pt-BR" dirty="0"/>
              <a:t>Composto por 4 pistas projetadas exclusivamente para a etapa.</a:t>
            </a:r>
          </a:p>
          <a:p>
            <a:pPr marL="1714500" lvl="3" indent="-342900">
              <a:spcAft>
                <a:spcPts val="600"/>
              </a:spcAft>
              <a:buFont typeface="+mj-lt"/>
              <a:buAutoNum type="arabicPeriod"/>
            </a:pPr>
            <a:r>
              <a:rPr lang="pt-BR" dirty="0"/>
              <a:t>A diretoria da NROI formará um grupo para criação dessas pistas;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lphaLcParenR"/>
            </a:pPr>
            <a:r>
              <a:rPr lang="pt-BR" dirty="0"/>
              <a:t>As pistas só poderão ser reaproveitadas 4 anos após cada utilização em prova.;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lphaLcParenR"/>
            </a:pPr>
            <a:r>
              <a:rPr lang="pt-BR" dirty="0"/>
              <a:t>Fica proibido o uso das </a:t>
            </a:r>
            <a:r>
              <a:rPr lang="pt-BR" dirty="0" err="1"/>
              <a:t>CLCs</a:t>
            </a:r>
            <a:r>
              <a:rPr lang="pt-BR" dirty="0"/>
              <a:t> atualmente em uso;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lphaLcParenR"/>
            </a:pPr>
            <a:r>
              <a:rPr lang="pt-BR" dirty="0"/>
              <a:t>As pistas do On-Line IPSC só serão reveladas na sexta-feira anterior da semana da prova, ao final do dia;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lphaLcParenR"/>
            </a:pPr>
            <a:r>
              <a:rPr lang="pt-BR" dirty="0"/>
              <a:t>As quatro pistas devem ser projetadas e apresentadas de forma clara e detalhada, para poderem ser montadas em um dia;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lphaLcParenR"/>
            </a:pPr>
            <a:r>
              <a:rPr lang="pt-BR" dirty="0"/>
              <a:t>Envio de filmagem das pistas montadas para a CBTP passa a ser obrigatório com atleta passando. Repassado no próprio </a:t>
            </a:r>
            <a:r>
              <a:rPr lang="pt-BR" dirty="0" err="1"/>
              <a:t>whatsapp</a:t>
            </a:r>
            <a:r>
              <a:rPr lang="pt-BR" dirty="0"/>
              <a:t> da competição da CBTP, assim que finalizar a montagem e o primeiro competidor que passar na pista, seguindo os briefings; 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lphaLcParenR"/>
            </a:pPr>
            <a:r>
              <a:rPr lang="pt-BR" dirty="0"/>
              <a:t>Fica proibido o treinamento nas pistas montadas. Falha em garantir esta obrigação suspenderá o clube das duas etapas seguintes e os resultados do Clube serão invalidados. </a:t>
            </a:r>
          </a:p>
        </p:txBody>
      </p:sp>
    </p:spTree>
    <p:extLst>
      <p:ext uri="{BB962C8B-B14F-4D97-AF65-F5344CB8AC3E}">
        <p14:creationId xmlns:p14="http://schemas.microsoft.com/office/powerpoint/2010/main" val="898096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253EC6-3C1D-41DF-BFF2-6766172DE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pt-BR" dirty="0"/>
            </a:br>
            <a:endParaRPr lang="pt-BR" dirty="0"/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C7458265-FD6D-4DD2-B289-0D122DFFB4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00" t="35313" r="10357" b="37161"/>
          <a:stretch/>
        </p:blipFill>
        <p:spPr>
          <a:xfrm>
            <a:off x="0" y="-326653"/>
            <a:ext cx="12177266" cy="1758838"/>
          </a:xfrm>
          <a:prstGeom prst="rect">
            <a:avLst/>
          </a:prstGeom>
        </p:spPr>
      </p:pic>
      <p:sp>
        <p:nvSpPr>
          <p:cNvPr id="13" name="CaixaDeTexto 12">
            <a:extLst>
              <a:ext uri="{FF2B5EF4-FFF2-40B4-BE49-F238E27FC236}">
                <a16:creationId xmlns:a16="http://schemas.microsoft.com/office/drawing/2014/main" id="{700A3A09-1295-45B8-9BC3-F99F7B0B6294}"/>
              </a:ext>
            </a:extLst>
          </p:cNvPr>
          <p:cNvSpPr txBox="1"/>
          <p:nvPr/>
        </p:nvSpPr>
        <p:spPr>
          <a:xfrm>
            <a:off x="1167686" y="1402007"/>
            <a:ext cx="101861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 – CBTP – 15/06/2022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1E475DD8-C1A2-40F1-8A72-0945C6561EEB}"/>
              </a:ext>
            </a:extLst>
          </p:cNvPr>
          <p:cNvSpPr txBox="1"/>
          <p:nvPr/>
        </p:nvSpPr>
        <p:spPr>
          <a:xfrm>
            <a:off x="890789" y="2189474"/>
            <a:ext cx="10463011" cy="389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2800" b="1" dirty="0"/>
              <a:t>4. Escalonamento de </a:t>
            </a:r>
            <a:r>
              <a:rPr lang="pt-BR" sz="2800" b="1" dirty="0" err="1"/>
              <a:t>ROs</a:t>
            </a:r>
            <a:r>
              <a:rPr lang="pt-BR" sz="2800" b="1" dirty="0"/>
              <a:t> para atuação no Campeonato On-line:</a:t>
            </a:r>
          </a:p>
          <a:p>
            <a:pPr lvl="0"/>
            <a:endParaRPr lang="pt-BR" sz="2800" dirty="0"/>
          </a:p>
          <a:p>
            <a:pPr marL="914400" lvl="1" indent="-457200">
              <a:spcAft>
                <a:spcPts val="600"/>
              </a:spcAft>
              <a:buFont typeface="+mj-lt"/>
              <a:buAutoNum type="alphaLcParenR"/>
            </a:pPr>
            <a:r>
              <a:rPr lang="pt-BR" sz="2200" dirty="0"/>
              <a:t>No Campeonato de Precisão, fica estabelecido um mínimo de 5 competidores pagantes para alocação de um Range Officer em uma disciplina. </a:t>
            </a:r>
          </a:p>
          <a:p>
            <a:pPr marL="914400" lvl="1" indent="-457200">
              <a:spcAft>
                <a:spcPts val="600"/>
              </a:spcAft>
              <a:buFont typeface="+mj-lt"/>
              <a:buAutoNum type="alphaLcParenR"/>
            </a:pPr>
            <a:r>
              <a:rPr lang="pt-BR" sz="2200" dirty="0"/>
              <a:t>Somente poderá ser alocado um novo RO após atingido o novo patamar de mais 20 competidores, sem mais alocações.</a:t>
            </a:r>
          </a:p>
          <a:p>
            <a:pPr marL="914400" lvl="1" indent="-457200">
              <a:spcAft>
                <a:spcPts val="600"/>
              </a:spcAft>
              <a:buFont typeface="+mj-lt"/>
              <a:buAutoNum type="alphaLcParenR"/>
            </a:pPr>
            <a:r>
              <a:rPr lang="pt-BR" sz="2200" dirty="0"/>
              <a:t>No campeonato IPSC On-line e Steel </a:t>
            </a:r>
            <a:r>
              <a:rPr lang="pt-BR" sz="2200" dirty="0" err="1"/>
              <a:t>Challenge</a:t>
            </a:r>
            <a:r>
              <a:rPr lang="pt-BR" sz="2200" dirty="0"/>
              <a:t> On-line, fica estabelecido um mínimo de 5 competidores para alocação de um Range Officer por pista;</a:t>
            </a:r>
          </a:p>
          <a:p>
            <a:pPr marL="914400" lvl="1" indent="-457200">
              <a:spcAft>
                <a:spcPts val="600"/>
              </a:spcAft>
              <a:buFont typeface="+mj-lt"/>
              <a:buAutoNum type="alphaLcParenR"/>
            </a:pPr>
            <a:r>
              <a:rPr lang="pt-BR" sz="2200" dirty="0"/>
              <a:t>Clubes que não possuam competidores pagantes não poderão alocar Range </a:t>
            </a:r>
            <a:r>
              <a:rPr lang="pt-BR" sz="2200" dirty="0" err="1"/>
              <a:t>Officers</a:t>
            </a:r>
            <a:r>
              <a:rPr lang="pt-BR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59138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253EC6-3C1D-41DF-BFF2-6766172DE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pt-BR" dirty="0"/>
            </a:br>
            <a:endParaRPr lang="pt-BR" dirty="0"/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C7458265-FD6D-4DD2-B289-0D122DFFB4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00" t="35313" r="10357" b="37161"/>
          <a:stretch/>
        </p:blipFill>
        <p:spPr>
          <a:xfrm>
            <a:off x="0" y="-326653"/>
            <a:ext cx="12177266" cy="1758838"/>
          </a:xfrm>
          <a:prstGeom prst="rect">
            <a:avLst/>
          </a:prstGeom>
        </p:spPr>
      </p:pic>
      <p:sp>
        <p:nvSpPr>
          <p:cNvPr id="13" name="CaixaDeTexto 12">
            <a:extLst>
              <a:ext uri="{FF2B5EF4-FFF2-40B4-BE49-F238E27FC236}">
                <a16:creationId xmlns:a16="http://schemas.microsoft.com/office/drawing/2014/main" id="{700A3A09-1295-45B8-9BC3-F99F7B0B6294}"/>
              </a:ext>
            </a:extLst>
          </p:cNvPr>
          <p:cNvSpPr txBox="1"/>
          <p:nvPr/>
        </p:nvSpPr>
        <p:spPr>
          <a:xfrm>
            <a:off x="1167686" y="1548095"/>
            <a:ext cx="101861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 – CBTP – 15/06/2022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1E475DD8-C1A2-40F1-8A72-0945C6561EEB}"/>
              </a:ext>
            </a:extLst>
          </p:cNvPr>
          <p:cNvSpPr txBox="1"/>
          <p:nvPr/>
        </p:nvSpPr>
        <p:spPr>
          <a:xfrm>
            <a:off x="1682844" y="2679551"/>
            <a:ext cx="10463011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2800" b="1" dirty="0"/>
              <a:t>5. Aumento da ajuda de custo dos Range </a:t>
            </a:r>
            <a:r>
              <a:rPr lang="pt-BR" sz="2800" b="1" dirty="0" err="1"/>
              <a:t>Officers</a:t>
            </a:r>
            <a:r>
              <a:rPr lang="pt-BR" sz="2800" b="1" dirty="0"/>
              <a:t>:</a:t>
            </a:r>
          </a:p>
          <a:p>
            <a:pPr lvl="0"/>
            <a:endParaRPr lang="pt-BR" sz="2800" dirty="0"/>
          </a:p>
          <a:p>
            <a:pPr marL="800100" lvl="1" indent="-342900">
              <a:spcAft>
                <a:spcPts val="600"/>
              </a:spcAft>
              <a:buFont typeface="+mj-lt"/>
              <a:buAutoNum type="alphaLcParenR"/>
            </a:pPr>
            <a:r>
              <a:rPr lang="pt-BR" sz="2200" dirty="0"/>
              <a:t>Passa a ser referente ao salário mínimo:</a:t>
            </a:r>
          </a:p>
          <a:p>
            <a:pPr marL="1428750" lvl="2" indent="-514350">
              <a:spcAft>
                <a:spcPts val="600"/>
              </a:spcAft>
              <a:buFont typeface="+mj-lt"/>
              <a:buAutoNum type="romanLcPeriod"/>
            </a:pPr>
            <a:r>
              <a:rPr lang="pt-BR" sz="2200" dirty="0"/>
              <a:t>90% para Range Master= R$1090,00;</a:t>
            </a:r>
          </a:p>
          <a:p>
            <a:pPr marL="1428750" lvl="2" indent="-514350">
              <a:spcAft>
                <a:spcPts val="600"/>
              </a:spcAft>
              <a:buFont typeface="+mj-lt"/>
              <a:buAutoNum type="romanLcPeriod"/>
            </a:pPr>
            <a:r>
              <a:rPr lang="pt-BR" sz="2200" dirty="0"/>
              <a:t>75% para </a:t>
            </a:r>
            <a:r>
              <a:rPr lang="pt-BR" sz="2200" dirty="0" err="1"/>
              <a:t>Stats</a:t>
            </a:r>
            <a:r>
              <a:rPr lang="pt-BR" sz="2200" dirty="0"/>
              <a:t> Range </a:t>
            </a:r>
            <a:r>
              <a:rPr lang="pt-BR" sz="2200" dirty="0" err="1"/>
              <a:t>Officers</a:t>
            </a:r>
            <a:r>
              <a:rPr lang="pt-BR" sz="2200" dirty="0"/>
              <a:t> = R$ 909,00;</a:t>
            </a:r>
          </a:p>
          <a:p>
            <a:pPr marL="1428750" lvl="2" indent="-514350">
              <a:spcAft>
                <a:spcPts val="600"/>
              </a:spcAft>
              <a:buFont typeface="+mj-lt"/>
              <a:buAutoNum type="romanLcPeriod"/>
            </a:pPr>
            <a:r>
              <a:rPr lang="pt-BR" sz="2200" dirty="0"/>
              <a:t> 65% para Range </a:t>
            </a:r>
            <a:r>
              <a:rPr lang="pt-BR" sz="2200" dirty="0" err="1"/>
              <a:t>Officers</a:t>
            </a:r>
            <a:r>
              <a:rPr lang="pt-BR" sz="2200" dirty="0"/>
              <a:t> de Fora da Região = R$788,00;</a:t>
            </a:r>
          </a:p>
          <a:p>
            <a:pPr marL="1428750" lvl="2" indent="-514350">
              <a:spcAft>
                <a:spcPts val="600"/>
              </a:spcAft>
              <a:buFont typeface="+mj-lt"/>
              <a:buAutoNum type="romanLcPeriod"/>
            </a:pPr>
            <a:r>
              <a:rPr lang="pt-BR" sz="2200" dirty="0"/>
              <a:t>40% para o Range </a:t>
            </a:r>
            <a:r>
              <a:rPr lang="pt-BR" sz="2200" dirty="0" err="1"/>
              <a:t>Officers</a:t>
            </a:r>
            <a:r>
              <a:rPr lang="pt-BR" sz="2200" dirty="0"/>
              <a:t> da Região = R$484,00 ;</a:t>
            </a:r>
          </a:p>
        </p:txBody>
      </p:sp>
    </p:spTree>
    <p:extLst>
      <p:ext uri="{BB962C8B-B14F-4D97-AF65-F5344CB8AC3E}">
        <p14:creationId xmlns:p14="http://schemas.microsoft.com/office/powerpoint/2010/main" val="247917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253EC6-3C1D-41DF-BFF2-6766172DE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pt-BR" dirty="0"/>
            </a:br>
            <a:endParaRPr lang="pt-BR" dirty="0"/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C7458265-FD6D-4DD2-B289-0D122DFFB4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00" t="35313" r="10357" b="37161"/>
          <a:stretch/>
        </p:blipFill>
        <p:spPr>
          <a:xfrm>
            <a:off x="0" y="-326653"/>
            <a:ext cx="12177266" cy="1758838"/>
          </a:xfrm>
          <a:prstGeom prst="rect">
            <a:avLst/>
          </a:prstGeom>
        </p:spPr>
      </p:pic>
      <p:sp>
        <p:nvSpPr>
          <p:cNvPr id="13" name="CaixaDeTexto 12">
            <a:extLst>
              <a:ext uri="{FF2B5EF4-FFF2-40B4-BE49-F238E27FC236}">
                <a16:creationId xmlns:a16="http://schemas.microsoft.com/office/drawing/2014/main" id="{700A3A09-1295-45B8-9BC3-F99F7B0B6294}"/>
              </a:ext>
            </a:extLst>
          </p:cNvPr>
          <p:cNvSpPr txBox="1"/>
          <p:nvPr/>
        </p:nvSpPr>
        <p:spPr>
          <a:xfrm>
            <a:off x="1167686" y="1347415"/>
            <a:ext cx="101861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 – CBTP – 15/06/2022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1E475DD8-C1A2-40F1-8A72-0945C6561EEB}"/>
              </a:ext>
            </a:extLst>
          </p:cNvPr>
          <p:cNvSpPr txBox="1"/>
          <p:nvPr/>
        </p:nvSpPr>
        <p:spPr>
          <a:xfrm>
            <a:off x="1064654" y="1996964"/>
            <a:ext cx="10463011" cy="444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</a:pPr>
            <a:r>
              <a:rPr lang="pt-BR" sz="2800" b="1" dirty="0"/>
              <a:t>6. Distâncias mínimas:</a:t>
            </a:r>
            <a:endParaRPr lang="pt-BR" sz="2800" dirty="0"/>
          </a:p>
          <a:p>
            <a:pPr marL="800100" lvl="1" indent="-342900">
              <a:spcAft>
                <a:spcPts val="600"/>
              </a:spcAft>
              <a:buFont typeface="+mj-lt"/>
              <a:buAutoNum type="alphaLcParenR"/>
            </a:pPr>
            <a:r>
              <a:rPr lang="pt-BR" sz="2200" dirty="0"/>
              <a:t>Os clubes </a:t>
            </a:r>
            <a:r>
              <a:rPr lang="pt-BR" sz="2200" dirty="0" err="1"/>
              <a:t>sediantes</a:t>
            </a:r>
            <a:r>
              <a:rPr lang="pt-BR" sz="2200" dirty="0"/>
              <a:t> passam a ter obrigatoriamente de número de pistas e das distâncias reais mínimas para realização das provas da CBTP.</a:t>
            </a:r>
          </a:p>
          <a:p>
            <a:pPr marL="1257300" lvl="2" indent="-342900">
              <a:spcAft>
                <a:spcPts val="600"/>
              </a:spcAft>
              <a:buFont typeface="+mj-lt"/>
              <a:buAutoNum type="arabicPeriod"/>
            </a:pPr>
            <a:r>
              <a:rPr lang="pt-BR" sz="2200" dirty="0"/>
              <a:t>Será utilizada a regra da disciplina pretendida, como por exemplo: </a:t>
            </a:r>
          </a:p>
          <a:p>
            <a:pPr marL="1714500" lvl="3" indent="-342900">
              <a:spcAft>
                <a:spcPts val="600"/>
              </a:spcAft>
              <a:buFont typeface="+mj-lt"/>
              <a:buAutoNum type="arabicPeriod"/>
            </a:pPr>
            <a:r>
              <a:rPr lang="pt-BR" sz="2200" dirty="0"/>
              <a:t>1.2.1.6  </a:t>
            </a:r>
            <a:r>
              <a:rPr lang="pt-BR" sz="2200" dirty="0" err="1"/>
              <a:t>Mini-Rifle</a:t>
            </a:r>
            <a:r>
              <a:rPr lang="pt-BR" sz="2200" dirty="0"/>
              <a:t>:  </a:t>
            </a:r>
          </a:p>
          <a:p>
            <a:pPr marL="2228850" lvl="4" indent="-400050">
              <a:spcAft>
                <a:spcPts val="600"/>
              </a:spcAft>
              <a:buFont typeface="+mj-lt"/>
              <a:buAutoNum type="romanLcPeriod"/>
            </a:pPr>
            <a:r>
              <a:rPr lang="pt-BR" sz="2200" dirty="0"/>
              <a:t>30% dos alvos a menos de 25 m</a:t>
            </a:r>
          </a:p>
          <a:p>
            <a:pPr marL="2228850" lvl="4" indent="-400050">
              <a:spcAft>
                <a:spcPts val="600"/>
              </a:spcAft>
              <a:buFont typeface="+mj-lt"/>
              <a:buAutoNum type="romanLcPeriod"/>
            </a:pPr>
            <a:r>
              <a:rPr lang="pt-BR" sz="2200" dirty="0"/>
              <a:t>50% entre 25 e 40 metros</a:t>
            </a:r>
          </a:p>
          <a:p>
            <a:pPr marL="2228850" lvl="4" indent="-400050">
              <a:spcAft>
                <a:spcPts val="600"/>
              </a:spcAft>
              <a:buFont typeface="+mj-lt"/>
              <a:buAutoNum type="romanLcPeriod"/>
            </a:pPr>
            <a:r>
              <a:rPr lang="pt-BR" sz="2200" dirty="0"/>
              <a:t>20% entre 40 e 120 metros</a:t>
            </a:r>
          </a:p>
          <a:p>
            <a:pPr marL="1257300" lvl="2" indent="-342900">
              <a:spcAft>
                <a:spcPts val="600"/>
              </a:spcAft>
              <a:buFont typeface="+mj-lt"/>
              <a:buAutoNum type="arabicPeriod"/>
            </a:pPr>
            <a:r>
              <a:rPr lang="pt-BR" sz="2200" dirty="0"/>
              <a:t>Não será permitido o uso de micro </a:t>
            </a:r>
            <a:r>
              <a:rPr lang="pt-BR" sz="2200" dirty="0" err="1"/>
              <a:t>targets</a:t>
            </a:r>
            <a:r>
              <a:rPr lang="pt-BR" sz="2200" dirty="0"/>
              <a:t> para simular distâncias, pois  a IPSC só esta liberando por um ano para que as regiões construam Ranges Adequados para a disciplina. </a:t>
            </a:r>
          </a:p>
        </p:txBody>
      </p:sp>
    </p:spTree>
    <p:extLst>
      <p:ext uri="{BB962C8B-B14F-4D97-AF65-F5344CB8AC3E}">
        <p14:creationId xmlns:p14="http://schemas.microsoft.com/office/powerpoint/2010/main" val="118928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253EC6-3C1D-41DF-BFF2-6766172DE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pt-BR" dirty="0"/>
            </a:br>
            <a:endParaRPr lang="pt-BR" dirty="0"/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C7458265-FD6D-4DD2-B289-0D122DFFB4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00" t="35313" r="10357" b="37161"/>
          <a:stretch/>
        </p:blipFill>
        <p:spPr>
          <a:xfrm>
            <a:off x="0" y="-326653"/>
            <a:ext cx="12177266" cy="1758838"/>
          </a:xfrm>
          <a:prstGeom prst="rect">
            <a:avLst/>
          </a:prstGeom>
        </p:spPr>
      </p:pic>
      <p:sp>
        <p:nvSpPr>
          <p:cNvPr id="13" name="CaixaDeTexto 12">
            <a:extLst>
              <a:ext uri="{FF2B5EF4-FFF2-40B4-BE49-F238E27FC236}">
                <a16:creationId xmlns:a16="http://schemas.microsoft.com/office/drawing/2014/main" id="{700A3A09-1295-45B8-9BC3-F99F7B0B6294}"/>
              </a:ext>
            </a:extLst>
          </p:cNvPr>
          <p:cNvSpPr txBox="1"/>
          <p:nvPr/>
        </p:nvSpPr>
        <p:spPr>
          <a:xfrm>
            <a:off x="1167686" y="1292823"/>
            <a:ext cx="101861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 – CBTP – 15/06/2022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1E475DD8-C1A2-40F1-8A72-0945C6561EEB}"/>
              </a:ext>
            </a:extLst>
          </p:cNvPr>
          <p:cNvSpPr txBox="1"/>
          <p:nvPr/>
        </p:nvSpPr>
        <p:spPr>
          <a:xfrm>
            <a:off x="579551" y="1778021"/>
            <a:ext cx="11115541" cy="4755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2800" b="1" dirty="0"/>
              <a:t>7. Wi-Fi:</a:t>
            </a:r>
          </a:p>
          <a:p>
            <a:pPr lvl="0"/>
            <a:endParaRPr lang="pt-BR" sz="800" dirty="0"/>
          </a:p>
          <a:p>
            <a:pPr marL="800100" lvl="1" indent="-342900">
              <a:spcAft>
                <a:spcPts val="600"/>
              </a:spcAft>
              <a:buFont typeface="+mj-lt"/>
              <a:buAutoNum type="alphaLcParenR"/>
            </a:pPr>
            <a:r>
              <a:rPr lang="pt-BR" sz="2200" dirty="0"/>
              <a:t>Os clubes </a:t>
            </a:r>
            <a:r>
              <a:rPr lang="pt-BR" sz="2200" dirty="0" err="1"/>
              <a:t>sediantes</a:t>
            </a:r>
            <a:r>
              <a:rPr lang="pt-BR" sz="2200" dirty="0"/>
              <a:t> passam a se comprometerem a ter uma rede </a:t>
            </a:r>
            <a:r>
              <a:rPr lang="pt-BR" sz="2200" dirty="0" err="1"/>
              <a:t>wi-fi</a:t>
            </a:r>
            <a:r>
              <a:rPr lang="pt-BR" sz="2200" dirty="0"/>
              <a:t> que cubra todas as pistas e o cronógrafo onde será realizada a prova, e Internet disponível na </a:t>
            </a:r>
            <a:r>
              <a:rPr lang="pt-BR" sz="2200" dirty="0" err="1"/>
              <a:t>Juria</a:t>
            </a:r>
            <a:r>
              <a:rPr lang="pt-BR" sz="2200" dirty="0"/>
              <a:t>, de no mínimo 20MB/s;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lphaLcParenR"/>
            </a:pPr>
            <a:r>
              <a:rPr lang="pt-BR" sz="2200" dirty="0"/>
              <a:t>Deverá ter recepção adequada em pelo menos na parte frontal da pistas (os primeiros 25% da profundidade total no mínimo);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lphaLcParenR"/>
            </a:pPr>
            <a:r>
              <a:rPr lang="pt-BR" sz="2200" dirty="0"/>
              <a:t>A rede poderá ser móvel (montada temporariamente para a Etapa) ou fixa;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lphaLcParenR"/>
            </a:pPr>
            <a:r>
              <a:rPr lang="pt-BR" sz="2200" dirty="0"/>
              <a:t>Deverá ser construída com equipamentos profissionais que suportem as provas da CBTP;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lphaLcParenR"/>
            </a:pPr>
            <a:r>
              <a:rPr lang="pt-BR" sz="2200" dirty="0"/>
              <a:t>Os </a:t>
            </a:r>
            <a:r>
              <a:rPr lang="pt-BR" sz="2200" dirty="0" err="1"/>
              <a:t>tablets</a:t>
            </a:r>
            <a:r>
              <a:rPr lang="pt-BR" sz="2200" dirty="0"/>
              <a:t> disponibilizados devem obrigatoriamente ajustados a rede </a:t>
            </a:r>
            <a:r>
              <a:rPr lang="pt-BR" sz="2200" dirty="0" err="1"/>
              <a:t>wi-fi</a:t>
            </a:r>
            <a:r>
              <a:rPr lang="pt-BR" sz="2200" dirty="0"/>
              <a:t> e terem no mínimo 8” de tela. Recomendado é de 10” ou mais. 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lphaLcParenR"/>
            </a:pPr>
            <a:r>
              <a:rPr lang="pt-BR" sz="2200" dirty="0"/>
              <a:t>A CBTP está em processo de compra de 15 </a:t>
            </a:r>
            <a:r>
              <a:rPr lang="pt-BR" sz="2200" dirty="0" err="1"/>
              <a:t>tablets</a:t>
            </a:r>
            <a:r>
              <a:rPr lang="pt-BR" sz="2200" dirty="0"/>
              <a:t> CBTP, que poderão ser disponibilizados ao Clube por um valor correspondente a 10% do valor venal do </a:t>
            </a:r>
            <a:r>
              <a:rPr lang="pt-BR" sz="2200" dirty="0" err="1"/>
              <a:t>tablet</a:t>
            </a:r>
            <a:r>
              <a:rPr lang="pt-BR" sz="2200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3380461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253EC6-3C1D-41DF-BFF2-6766172DE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pt-BR" dirty="0"/>
            </a:br>
            <a:endParaRPr lang="pt-BR" dirty="0"/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C7458265-FD6D-4DD2-B289-0D122DFFB4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00" t="35313" r="10357" b="37161"/>
          <a:stretch/>
        </p:blipFill>
        <p:spPr>
          <a:xfrm>
            <a:off x="0" y="-326653"/>
            <a:ext cx="12177266" cy="1758838"/>
          </a:xfrm>
          <a:prstGeom prst="rect">
            <a:avLst/>
          </a:prstGeom>
        </p:spPr>
      </p:pic>
      <p:sp>
        <p:nvSpPr>
          <p:cNvPr id="13" name="CaixaDeTexto 12">
            <a:extLst>
              <a:ext uri="{FF2B5EF4-FFF2-40B4-BE49-F238E27FC236}">
                <a16:creationId xmlns:a16="http://schemas.microsoft.com/office/drawing/2014/main" id="{700A3A09-1295-45B8-9BC3-F99F7B0B6294}"/>
              </a:ext>
            </a:extLst>
          </p:cNvPr>
          <p:cNvSpPr txBox="1"/>
          <p:nvPr/>
        </p:nvSpPr>
        <p:spPr>
          <a:xfrm>
            <a:off x="1167686" y="1292823"/>
            <a:ext cx="101861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 – CBTP – 15/06/2022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1E475DD8-C1A2-40F1-8A72-0945C6561EEB}"/>
              </a:ext>
            </a:extLst>
          </p:cNvPr>
          <p:cNvSpPr txBox="1"/>
          <p:nvPr/>
        </p:nvSpPr>
        <p:spPr>
          <a:xfrm>
            <a:off x="645919" y="2123963"/>
            <a:ext cx="1111554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2800" b="1" dirty="0"/>
              <a:t>8. Índices Técnicos para Mundial da Tailândia 2022:</a:t>
            </a:r>
          </a:p>
          <a:p>
            <a:pPr lvl="0"/>
            <a:endParaRPr lang="pt-BR" sz="800" dirty="0"/>
          </a:p>
          <a:p>
            <a:pPr marL="800100" lvl="1" indent="-342900">
              <a:spcAft>
                <a:spcPts val="600"/>
              </a:spcAft>
              <a:buFont typeface="+mj-lt"/>
              <a:buAutoNum type="alphaLcParenR"/>
            </a:pPr>
            <a:r>
              <a:rPr lang="pt-BR" sz="2200" dirty="0"/>
              <a:t>Flexibilizar o índice técnico para o Mundial da Tailândia;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lphaLcParenR"/>
            </a:pPr>
            <a:r>
              <a:rPr lang="pt-BR" sz="2200" dirty="0"/>
              <a:t>Índice técnico 80%;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lphaLcParenR"/>
            </a:pPr>
            <a:r>
              <a:rPr lang="pt-BR" sz="2200" dirty="0"/>
              <a:t>Compor todas as equipes.</a:t>
            </a:r>
          </a:p>
        </p:txBody>
      </p:sp>
    </p:spTree>
    <p:extLst>
      <p:ext uri="{BB962C8B-B14F-4D97-AF65-F5344CB8AC3E}">
        <p14:creationId xmlns:p14="http://schemas.microsoft.com/office/powerpoint/2010/main" val="32257455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11473</TotalTime>
  <Words>871</Words>
  <Application>Microsoft Office PowerPoint</Application>
  <PresentationFormat>Widescreen</PresentationFormat>
  <Paragraphs>72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do Office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Vânia Modesto</dc:creator>
  <cp:lastModifiedBy>CBTP - Secretaria</cp:lastModifiedBy>
  <cp:revision>15</cp:revision>
  <dcterms:created xsi:type="dcterms:W3CDTF">2022-03-28T20:29:28Z</dcterms:created>
  <dcterms:modified xsi:type="dcterms:W3CDTF">2022-06-24T19:20:47Z</dcterms:modified>
</cp:coreProperties>
</file>